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6"/>
  </p:notesMasterIdLst>
  <p:sldIdLst>
    <p:sldId id="379" r:id="rId2"/>
    <p:sldId id="444" r:id="rId3"/>
    <p:sldId id="475" r:id="rId4"/>
    <p:sldId id="492" r:id="rId5"/>
    <p:sldId id="494" r:id="rId6"/>
    <p:sldId id="478" r:id="rId7"/>
    <p:sldId id="496" r:id="rId8"/>
    <p:sldId id="497" r:id="rId9"/>
    <p:sldId id="495" r:id="rId10"/>
    <p:sldId id="480" r:id="rId11"/>
    <p:sldId id="481" r:id="rId12"/>
    <p:sldId id="482" r:id="rId13"/>
    <p:sldId id="437" r:id="rId14"/>
    <p:sldId id="485" r:id="rId15"/>
    <p:sldId id="476" r:id="rId16"/>
    <p:sldId id="483" r:id="rId17"/>
    <p:sldId id="498" r:id="rId18"/>
    <p:sldId id="499" r:id="rId19"/>
    <p:sldId id="477" r:id="rId20"/>
    <p:sldId id="489" r:id="rId21"/>
    <p:sldId id="487" r:id="rId22"/>
    <p:sldId id="500" r:id="rId23"/>
    <p:sldId id="501" r:id="rId24"/>
    <p:sldId id="44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E1C0B-4F26-4009-B64B-78FB3959C2BA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19CF-5233-465F-AB99-38083E3D3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6628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7C19-F8B7-454F-B7EE-0F90C58F9952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y Dropbox\Photos\Hungary\Official\3_Competition_Time_31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-3754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Cross-Country for Beginners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Part 5:  Landing 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Bill Elliott and Rand Baldwin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Selection</a:t>
            </a:r>
            <a:br>
              <a:rPr lang="en-US" dirty="0" smtClean="0"/>
            </a:br>
            <a:r>
              <a:rPr lang="en-US" dirty="0" smtClean="0"/>
              <a:t>Obstructions and Field Length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183896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Minimum length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obstacles on approach: 1,000’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Obstacles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present: 1,500’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Obstruction at approach end reduces effective field length by 10x the obstruction height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866900" y="5267325"/>
            <a:ext cx="65103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52613" y="4772025"/>
            <a:ext cx="0" cy="482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30363" y="4129088"/>
            <a:ext cx="4867275" cy="10414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540500" y="5195888"/>
            <a:ext cx="1785938" cy="25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28688" y="4873625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Times" charset="0"/>
              </a:rPr>
              <a:t>100’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860550" y="5470525"/>
            <a:ext cx="65405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651000" y="4765675"/>
            <a:ext cx="0" cy="479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722813" y="5551488"/>
            <a:ext cx="7715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Times" charset="0"/>
              </a:rPr>
              <a:t>1,500’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483350" y="4878388"/>
            <a:ext cx="18669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159625" y="4432300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Times" charset="0"/>
              </a:rPr>
              <a:t>500’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48163" y="5857875"/>
            <a:ext cx="1539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Field Length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65350" y="3894138"/>
            <a:ext cx="1641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5:1 Approach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3700" y="4452938"/>
            <a:ext cx="1476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Obstruction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396038" y="4164013"/>
            <a:ext cx="2187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Stopping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Selection: Crop and Slope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Times New Roman" pitchFamily="18" charset="0"/>
                <a:cs typeface="Times New Roman" pitchFamily="18" charset="0"/>
              </a:rPr>
              <a:t>Crop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– Freshly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cultivated crop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Freshly harvested crop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Rough, mottled texture, rocks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Slope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Always land uphill regardless of wind!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A slope that can be perceived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the air is steeper than you think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Landing uphill – carry a little extra airspeed on the approach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Selection: Wind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Times New Roman" pitchFamily="18" charset="0"/>
                <a:cs typeface="Times New Roman" pitchFamily="18" charset="0"/>
              </a:rPr>
              <a:t>Land into wind whenever possible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remember: Slope takes precedence!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 Thy Wind!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Smoke, dust, water, cattle,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flight computer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13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172200" cy="1143000"/>
          </a:xfrm>
        </p:spPr>
        <p:txBody>
          <a:bodyPr/>
          <a:lstStyle/>
          <a:p>
            <a:r>
              <a:rPr lang="en-US" dirty="0" smtClean="0"/>
              <a:t>“Know Thy Winds!”</a:t>
            </a:r>
            <a:br>
              <a:rPr lang="en-US" dirty="0" smtClean="0"/>
            </a:br>
            <a:r>
              <a:rPr lang="en-US" sz="2800" dirty="0" smtClean="0"/>
              <a:t>-- a quote from Gavin Wills 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95400"/>
            <a:ext cx="6248400" cy="5334000"/>
          </a:xfrm>
          <a:effectLst/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the wind at altitude?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How do you know?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Flight computer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Drift of glider while thermaling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Movement of cloud shadows on the ground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What is the wind on the ground?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How do you know?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Smoke from small fires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 signs on the water (ponds)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Trash moving in a field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Are the winds the same … probably not.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Thermals will cause a distinct shift in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wind direction on the ground so pay attention.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Selection: Livestock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Times New Roman" pitchFamily="18" charset="0"/>
                <a:cs typeface="Times New Roman" pitchFamily="18" charset="0"/>
              </a:rPr>
              <a:t>If at all possible, avoid fields containing livestock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Cattle will walk over the glider, lick it, etc.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Bulls!!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(Ask Francois Pin)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Hazards</a:t>
            </a:r>
            <a:endParaRPr lang="en-US" dirty="0"/>
          </a:p>
        </p:txBody>
      </p:sp>
      <p:pic>
        <p:nvPicPr>
          <p:cNvPr id="4" name="Picture 3" descr="Wire F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62" y="2861208"/>
            <a:ext cx="3136900" cy="1333500"/>
          </a:xfrm>
          <a:prstGeom prst="rect">
            <a:avLst/>
          </a:prstGeom>
        </p:spPr>
      </p:pic>
      <p:pic>
        <p:nvPicPr>
          <p:cNvPr id="6" name="Picture 5" descr="Power L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" y="1464225"/>
            <a:ext cx="2110168" cy="2110168"/>
          </a:xfrm>
          <a:prstGeom prst="rect">
            <a:avLst/>
          </a:prstGeom>
        </p:spPr>
      </p:pic>
      <p:pic>
        <p:nvPicPr>
          <p:cNvPr id="7" name="Picture 6" descr="Rolling_hills_of_the_Southern_Uplands_-_geograph.org.uk_-_2217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16" y="4346611"/>
            <a:ext cx="2736939" cy="1821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793" y="849390"/>
            <a:ext cx="2028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Wires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9181" y="2230519"/>
            <a:ext cx="2028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Fences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0661" y="3760085"/>
            <a:ext cx="2028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Slopes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Selection: Wires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Wires are often invisible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Pole shadows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are sometimes visible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fly under wires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Roads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buildings are often accompanied by wires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Times New Roman" pitchFamily="18" charset="0"/>
                <a:cs typeface="Times New Roman" pitchFamily="18" charset="0"/>
              </a:rPr>
              <a:t>Watch for wires leading to buildings inside fields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Selection: Bad…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Swamps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Tall grass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crops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of the following describes the best off-field landing site?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obstructions, 1,000’ long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No obstruction on approach, slightly downhill, 1,500’ long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obstruction on approach, downwind, 1,200’ long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100’ obstruction on approach, 1,800’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and Approach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78275" y="3473450"/>
            <a:ext cx="479425" cy="21383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6494463" y="6192838"/>
            <a:ext cx="3730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>
            <a:off x="6137275" y="5770563"/>
            <a:ext cx="393700" cy="4111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45175" y="5276850"/>
            <a:ext cx="533400" cy="342900"/>
            <a:chOff x="3921" y="3492"/>
            <a:chExt cx="336" cy="216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921" y="3548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094" y="3492"/>
              <a:ext cx="0" cy="20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070" y="3708"/>
              <a:ext cx="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772275" y="5383213"/>
            <a:ext cx="1971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Check: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  Obstructions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  Field Condition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  Wind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465513" y="4259263"/>
            <a:ext cx="0" cy="584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046413" y="3890963"/>
            <a:ext cx="739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Wind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6122988" y="3568700"/>
            <a:ext cx="0" cy="15414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rc 19"/>
          <p:cNvSpPr>
            <a:spLocks/>
          </p:cNvSpPr>
          <p:nvPr/>
        </p:nvSpPr>
        <p:spPr bwMode="auto">
          <a:xfrm>
            <a:off x="5749925" y="3298825"/>
            <a:ext cx="342900" cy="258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4632325" y="3297238"/>
            <a:ext cx="10842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80150" y="3216275"/>
            <a:ext cx="14636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Continue to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Check Field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949700" y="5676900"/>
            <a:ext cx="533400" cy="342900"/>
            <a:chOff x="2727" y="3744"/>
            <a:chExt cx="336" cy="216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727" y="3800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900" y="3744"/>
              <a:ext cx="0" cy="20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876" y="3960"/>
              <a:ext cx="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2055813" y="4513263"/>
            <a:ext cx="533400" cy="355600"/>
            <a:chOff x="1534" y="3011"/>
            <a:chExt cx="336" cy="224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534" y="317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1707" y="3011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683" y="3011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2719388" y="3297238"/>
            <a:ext cx="12350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rc 31"/>
          <p:cNvSpPr>
            <a:spLocks/>
          </p:cNvSpPr>
          <p:nvPr/>
        </p:nvSpPr>
        <p:spPr bwMode="auto">
          <a:xfrm>
            <a:off x="2363788" y="3294063"/>
            <a:ext cx="358775" cy="25876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0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706"/>
                  <a:pt x="9612" y="51"/>
                  <a:pt x="21504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06"/>
                  <a:pt x="9612" y="51"/>
                  <a:pt x="2150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2330450" y="5089525"/>
            <a:ext cx="1588" cy="9763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rc 33"/>
          <p:cNvSpPr>
            <a:spLocks/>
          </p:cNvSpPr>
          <p:nvPr/>
        </p:nvSpPr>
        <p:spPr bwMode="auto">
          <a:xfrm>
            <a:off x="2344738" y="6097588"/>
            <a:ext cx="225425" cy="2762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2551113" y="6378575"/>
            <a:ext cx="12858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2349500" y="3546475"/>
            <a:ext cx="0" cy="7191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36"/>
          <p:cNvSpPr>
            <a:spLocks/>
          </p:cNvSpPr>
          <p:nvPr/>
        </p:nvSpPr>
        <p:spPr bwMode="auto">
          <a:xfrm>
            <a:off x="3852863" y="6126163"/>
            <a:ext cx="360362" cy="241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777875" y="3267075"/>
            <a:ext cx="1514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Pre-Landing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hlink"/>
                </a:solidFill>
                <a:effectLst/>
                <a:latin typeface="Helvetica" charset="0"/>
              </a:rPr>
              <a:t>Checklist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360 degree pattern for all off-field landings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Otherwise, same procedure as at home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Six Week 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0613"/>
            <a:ext cx="8229600" cy="1280409"/>
          </a:xfrm>
        </p:spPr>
        <p:txBody>
          <a:bodyPr>
            <a:normAutofit/>
          </a:bodyPr>
          <a:lstStyle/>
          <a:p>
            <a:pPr marL="336550" lvl="1" indent="-336550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Weather and Preparation (needed skills, glider &amp; instrumentation, biological)</a:t>
            </a:r>
          </a:p>
          <a:p>
            <a:pPr marL="336550" lvl="1" indent="-336550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Thermals and Triggers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843" y="4618047"/>
            <a:ext cx="8229600" cy="63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6550" marR="0" lvl="1" indent="-336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Climbing—and the art of thermaling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2843" y="5055492"/>
            <a:ext cx="8229600" cy="148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6550" marR="0" lvl="1" indent="-336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Cruising and In-Flight Decision Making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36550" marR="0" lvl="1" indent="-336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Landing Out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Post-Flight Analysis</a:t>
            </a:r>
          </a:p>
          <a:p>
            <a:pPr marL="336550" marR="0" lvl="1" indent="-336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Flight Computers and Final Glides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  <p:bldP spid="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using angles to judge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Too close to field on downwind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Turning onto base leg too early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Too high on final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Excessive airspeed (esp. on final approach)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Poor coordination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Forgetting pre-landing checklist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Land in the ‘middle’ of the largest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Pattern speed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at home given wind and turbulence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Touch down at minimum speed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Two-point or slightly tail-first touchdown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Stop as soon as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high crops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Keep wings level and no airbrakes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Never land with the gear retracted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Unless the POH recommends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Landing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447799"/>
            <a:ext cx="8163365" cy="4948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Inspect and secure glider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Get coordinates from flight computer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Call or home and report your position and status to your crew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sure lat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in format crew needs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SPOT ‘Help’ function if appropriate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landowner if possible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 pen, paper, road maps, valuables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Assess field access and plan for trailer routing and disassembly process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Wipe down glider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 tape and possibly winglets and stab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most others are still flying, think about and write down errors you made and how you might have avoided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landout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Post-Flight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Six Week 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2773363"/>
          </a:xfrm>
        </p:spPr>
        <p:txBody>
          <a:bodyPr>
            <a:normAutofit lnSpcReduction="10000"/>
          </a:bodyPr>
          <a:lstStyle/>
          <a:p>
            <a:pPr marL="336550" lvl="1" indent="-336550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Weather and Preparation (needed skills, glider &amp; instrumentation, biological)</a:t>
            </a:r>
          </a:p>
          <a:p>
            <a:pPr marL="336550" lvl="1" indent="-336550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Thermals and Triggers</a:t>
            </a:r>
          </a:p>
          <a:p>
            <a:pPr marL="336550" lvl="1" indent="-336550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Climbing—and the art of thermaling</a:t>
            </a:r>
          </a:p>
          <a:p>
            <a:pPr marL="336550" lvl="1" indent="-33655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Cruising and In-Flight Decision Making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36550" lvl="1" indent="-336550"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Outlanding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Post-Flight Analysis</a:t>
            </a:r>
          </a:p>
          <a:p>
            <a:pPr marL="336550" lvl="1" indent="-3365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Computers and Final Glides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6452"/>
            <a:ext cx="8229600" cy="1143000"/>
          </a:xfrm>
        </p:spPr>
        <p:txBody>
          <a:bodyPr/>
          <a:lstStyle/>
          <a:p>
            <a:r>
              <a:rPr lang="en-US" dirty="0" smtClean="0"/>
              <a:t>Personal Equipment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525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phone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SPOT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Water and food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Survival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kit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Extra clothing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Road maps – in case you can’t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access Google Maps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 and paper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Giveaways – brochures, DVDs, business cards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Book,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iPod, etc. to entertain yourself while you await your ever-faithful crew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N on Course at Uval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Thinking Ahead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8164" y="1492757"/>
            <a:ext cx="741621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“Remember, you fly a glider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with your head, not with your hands.”</a:t>
            </a:r>
          </a:p>
          <a:p>
            <a:pPr algn="ctr"/>
            <a:endParaRPr lang="en-US" sz="1600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 Kai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Gertsen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Introduction to Cross Country Soaring -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N on Course at Uval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Thinking Ahead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0489" y="1426782"/>
            <a:ext cx="74527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“Never let the glider take you somewhere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your brain didn’t get to five minutes earlier.”</a:t>
            </a:r>
          </a:p>
          <a:p>
            <a:pPr algn="ctr"/>
            <a:endParaRPr lang="en-US" sz="1600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 Kai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Gertsen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Introduction to Cross Country Soaring -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as Hill Country from 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74311" y="1864409"/>
            <a:ext cx="464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/>
              <a:t>At 3,000’ AGL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Start looking for general areas that appear 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landable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Head in that general direction.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en-US" sz="1800" dirty="0" smtClean="0"/>
          </a:p>
          <a:p>
            <a:r>
              <a:rPr lang="en-US" b="1" dirty="0" smtClean="0"/>
              <a:t>By 2,000’</a:t>
            </a:r>
            <a:endParaRPr lang="en-US" sz="1800" b="1" dirty="0" smtClean="0"/>
          </a:p>
          <a:p>
            <a:r>
              <a:rPr lang="en-US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Select a specific field and look for obstacles and hazards.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 possible, select an easy alternate in case, as you get lower, you find something wrong with your first choice.</a:t>
            </a:r>
            <a:endParaRPr lang="en-US" sz="1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800" dirty="0" smtClean="0"/>
          </a:p>
          <a:p>
            <a:r>
              <a:rPr lang="en-US" sz="1800" b="1" dirty="0" smtClean="0"/>
              <a:t>By 1,000’</a:t>
            </a:r>
          </a:p>
          <a:p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Commit to land in your chosen field.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2658" y="-148446"/>
            <a:ext cx="8229600" cy="1143000"/>
          </a:xfrm>
        </p:spPr>
        <p:txBody>
          <a:bodyPr/>
          <a:lstStyle/>
          <a:p>
            <a:r>
              <a:rPr lang="en-US" dirty="0" smtClean="0"/>
              <a:t>Decision Heights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Selection Preference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Airport!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Cultivated field (plowed and harrowed)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Young crop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Freshly harvested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crop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Newly mowed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fields of even texture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Pastures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Non-Towered Airports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5069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Times New Roman" pitchFamily="18" charset="0"/>
                <a:cs typeface="Times New Roman" pitchFamily="18" charset="0"/>
              </a:rPr>
              <a:t>Monitor CTAF when approaching to land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Request airport advisory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Landing pattern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segmented circle if present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Left-hand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pattern if no other info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at ~1,000’ unless otherwise indicated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Announce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CTAF (usually Unicom)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out for. . 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Other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traffic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Runway lights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Steep runway shoulders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Selection: Size and Color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5799" y="1447800"/>
            <a:ext cx="8163365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Best – Large field with no obstruction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the approach end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Best – Evenly colored brown field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Next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green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AVOID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Bright yellow and light green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Straight lines or break in color may indicate a fence or ditch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Uneven colors – Uneven, rolling terrain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1042</Words>
  <Application>Microsoft Macintosh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Cross-Country for Beginners Part 5:  Landing Out</vt:lpstr>
      <vt:lpstr>Six Week Agenda</vt:lpstr>
      <vt:lpstr>Personal Equipment</vt:lpstr>
      <vt:lpstr>Thinking Ahead</vt:lpstr>
      <vt:lpstr>Thinking Ahead</vt:lpstr>
      <vt:lpstr>Decision Heights</vt:lpstr>
      <vt:lpstr>Field Selection Preference</vt:lpstr>
      <vt:lpstr>Non-Towered Airports</vt:lpstr>
      <vt:lpstr>Field Selection: Size and Color</vt:lpstr>
      <vt:lpstr>Field Selection Obstructions and Field Length</vt:lpstr>
      <vt:lpstr>Field Selection: Crop and Slope</vt:lpstr>
      <vt:lpstr>Field Selection: Wind</vt:lpstr>
      <vt:lpstr>“Know Thy Winds!” -- a quote from Gavin Wills --</vt:lpstr>
      <vt:lpstr>Field Selection: Livestock</vt:lpstr>
      <vt:lpstr>Serious Hazards</vt:lpstr>
      <vt:lpstr>Field Selection: Wires</vt:lpstr>
      <vt:lpstr>Field Selection: Bad…</vt:lpstr>
      <vt:lpstr>Pop Quiz!</vt:lpstr>
      <vt:lpstr>Pattern and Approach</vt:lpstr>
      <vt:lpstr>Common Errors</vt:lpstr>
      <vt:lpstr>Landing</vt:lpstr>
      <vt:lpstr>After Landing</vt:lpstr>
      <vt:lpstr>Post-Flight Analysis</vt:lpstr>
      <vt:lpstr>Six Week Agenda</vt:lpstr>
    </vt:vector>
  </TitlesOfParts>
  <Company>PeopleTec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Elliott</dc:creator>
  <cp:lastModifiedBy>Rand Baldwin</cp:lastModifiedBy>
  <cp:revision>64</cp:revision>
  <dcterms:created xsi:type="dcterms:W3CDTF">2011-05-11T04:01:36Z</dcterms:created>
  <dcterms:modified xsi:type="dcterms:W3CDTF">2011-05-12T22:23:29Z</dcterms:modified>
</cp:coreProperties>
</file>